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320" r:id="rId2"/>
    <p:sldId id="256" r:id="rId3"/>
    <p:sldId id="300" r:id="rId4"/>
    <p:sldId id="309" r:id="rId5"/>
    <p:sldId id="319" r:id="rId6"/>
    <p:sldId id="308" r:id="rId7"/>
    <p:sldId id="311" r:id="rId8"/>
    <p:sldId id="310" r:id="rId9"/>
    <p:sldId id="313" r:id="rId10"/>
    <p:sldId id="312" r:id="rId11"/>
    <p:sldId id="314" r:id="rId12"/>
    <p:sldId id="315" r:id="rId13"/>
    <p:sldId id="316" r:id="rId14"/>
    <p:sldId id="25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2025-12-29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/>
              <a:t>请务必阅读正文后免责声明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3390" y="6356350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endParaRPr lang="en-US" altLang="zh-CN" sz="1400" smtClean="0"/>
          </a:p>
        </p:txBody>
      </p:sp>
      <p:pic>
        <p:nvPicPr>
          <p:cNvPr id="7" name="图片 6" descr="PPT模板首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907280" y="6435090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请务必阅读正文后免责声明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339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2025-12-29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4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内页模板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635"/>
            <a:ext cx="12192000" cy="6847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im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12192000" cy="40433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50914" y="1999616"/>
            <a:ext cx="860213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党建引领促融合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专业服务赋实体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合规、诚信、专业、稳健、担当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0116" y="4102949"/>
            <a:ext cx="633670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江海汇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鑫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期货有限公司党总支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6672063" cy="142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2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5466" y="414867"/>
            <a:ext cx="54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中央经济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工作会议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-2026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年经济工作重要任务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151" y="894268"/>
            <a:ext cx="1166018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一是坚持内需主导，建设强大国内市场。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深入实施提振消费专项行动，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制定实施城乡居民增收计划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扩大优质商品和服务供给。优化“两新”政策实施。清理消费领域不合理限制措施，释放服务消费潜力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推动投资止跌回稳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，适当增加中央预算内投资规模，优化实施“两重”项目，优化地方政府专项债券用途管理，继续发挥新型政策性金融工具作用，有效激发民间投资活力。高质量推进城市更新。</a:t>
            </a:r>
          </a:p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二是坚持创新驱动，加紧培育壮大新动能。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一体推进教育科技人才发展方案。建设北京（京津冀）、上海（长三角）、粤港澳大湾区国际科技创新中心。强化企业创新主体地位，完善新兴领域知识产权保护制度。制定服务业扩能提质行动方案。实施新一轮重点产业链高质量发展行动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深化拓展“人工智能</a:t>
            </a:r>
            <a:r>
              <a:rPr lang="en-US" altLang="zh-CN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+”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，完善人工智能治理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。创新科技金融服务。</a:t>
            </a:r>
          </a:p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三是坚持改革攻坚，增强高质量发展动力活力。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制定全国统一大市场建设条例，深入整治“内卷式”竞争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。制定和实施进一步深化国资国企改革方案，完善民营经济促进法配套法规政策。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加紧清理拖欠企业账款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推动平台企业和平台内经营者、劳动者共赢发展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。拓展要素市场化改革试点。健全地方税体系。深入推进中小金融机构减量提质，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持续深化资本市场投融资综合改革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四是坚持对外开放，推动多领域合作共赢。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稳步推进制度型开放，有序扩大服务领域自主开放，优化自由贸易试验区布局范围，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扎实推进海南自由贸易港建设。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贸易投资一体化、内外贸一体化发展。鼓励支持服务出口，积极发展数字贸易、绿色贸易。深化外商投资促进体制机制改革。完善海外综合服务体系。推动共建“一带一路”高质量发展。推动商签更多区域和双边贸易投资协定。</a:t>
            </a:r>
          </a:p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五是坚持协调发展，促进城乡融合和区域联动。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统筹推进以县城为重要载体的城镇化建设和乡村全面振兴，推动县域经济高质量发展。严守耕地红线，毫不放松抓好粮食生产，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促进粮食等重要农产品价格保持在合理水平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。持续巩固拓展脱贫攻坚成果，把常态化帮扶纳入乡村振兴战略统筹实施，守牢不发生规模性返贫致贫底线。支持经济大省挑大梁。加强重点城市群协调联动，深化跨行政区合作。加强主要海湾整体规划，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推动海洋经济高质量发展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六是坚持“双碳”引领，推动全面绿色转型。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深入推进重点行业节能降碳改造。制定能源强国建设规划纲要，加快新型能源体系建设，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扩大绿电应用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加强全国碳排放权交易市场建设。实施固体废物综合治理行动，深入打好蓝天、碧水、净土保卫战，强化新污染物治理。扎实推进“三北”工程攻坚战，实施自然保护地整合优化。加强气象监测预报预警体系建设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加紧补齐北方地区防洪排涝抗灾基础设施短板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，提高应对极端天气能力。</a:t>
            </a:r>
          </a:p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七是坚持民生为大，努力为人民群众多办实事。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实施稳岗扩容提质行动，稳定高校毕业生、农民工等重点群体就业，鼓励支持灵活就业人员、新就业形态人员参加职工保险。推进教育资源布局结构调整，增加普通高中学位供给和优质高校本科招生。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优化药品集中采购，深化医保支付方式改革。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实施康复护理扩容提升工程，推行长期护理保险制度，加强对困难群体的关爱帮扶。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倡导积极婚育观，努力稳定新出生人口规模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。扎实做好安全生产、防灾减灾救灾、食品药品安全等工作。</a:t>
            </a:r>
          </a:p>
          <a:p>
            <a:r>
              <a:rPr lang="zh-CN" altLang="en-US" sz="13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八是坚持守牢底线，积极稳妥化解重点领域风险。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着力稳定房地产市场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，因城施策控增量、去库存、优供给，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鼓励收购存量商品房重点用于保障性住房等。深化住房公积金制度改革，有序推动“好房子”建设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。加快构建房地产发展新模式。</a:t>
            </a:r>
            <a:r>
              <a:rPr lang="zh-CN" altLang="en-US" sz="13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积极有序化解地方政府债务风险，督促各地主动化债，不得违规新增隐性债务。</a:t>
            </a:r>
            <a:r>
              <a:rPr lang="zh-CN" altLang="en-US" sz="13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优化债务重组和置换办法，多措并举化解地方政府融资平台经营性债务风险。</a:t>
            </a:r>
            <a:endParaRPr lang="zh-CN" altLang="en-US" sz="135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23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90598" y="1375602"/>
            <a:ext cx="9330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日出版的第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杂志发表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中共中央总书记、国家主席、中央军委主席习近平的重要文章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扩大内需是战略之举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章指出，扩大内需既关系经济稳定，也关系经济安全，不是权宜之计，而是战略之举。实施扩大内需战略，是保持我国经济长期持续健康发展的需要，也是满足人民日益增长的美好生活的需要。要加快补上内需特别是消费短板，使内需成为拉动经济增长的主动力和稳定锚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5466" y="414867"/>
            <a:ext cx="54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习主席在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发表最新文章简介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20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9" y="1016000"/>
            <a:ext cx="10437813" cy="432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5466" y="414867"/>
            <a:ext cx="54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年将延续人民币汇率升值趋势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2264" y="5360201"/>
            <a:ext cx="9973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人民币升值好处：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、相对外币升值，有利于进口，加深其他国家对中国依赖；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、助推以美元计价的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增长，推升民众对中国崛起的信心与认同感；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、推动以人民币计价的优质资产估值水平上升。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23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5466" y="414867"/>
            <a:ext cx="54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年资本市场行情展望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9865" y="1621135"/>
            <a:ext cx="93302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大宗商品：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年，受美元贬值等因素主导，内外循环的金属类商品领涨；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2027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年或将受中国内需及房地产市场回暖影响，内循环为主的黑色品种，化工类品种跟涨，重点关注铁矿石、原油等品种。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债券：风险偏好提升，及再通胀预期交易逻辑，利空超长期国债价格，关注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年期国债下跌机会。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股指：国内利率水平下降，投资者风险偏好提升，社保及险资等长期资金入市将推动股指价格继续走高。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70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1310" y="2729865"/>
            <a:ext cx="8078470" cy="1398270"/>
          </a:xfrm>
        </p:spPr>
        <p:txBody>
          <a:bodyPr/>
          <a:lstStyle/>
          <a:p>
            <a:pPr algn="l"/>
            <a:r>
              <a:rPr lang="zh-CN" altLang="en-US" sz="1600">
                <a:solidFill>
                  <a:schemeClr val="bg1"/>
                </a:solidFill>
              </a:rPr>
              <a:t>免责声明：</a:t>
            </a:r>
          </a:p>
          <a:p>
            <a:pPr algn="l"/>
            <a:r>
              <a:rPr lang="zh-CN" altLang="en-US" sz="1600">
                <a:solidFill>
                  <a:schemeClr val="bg1"/>
                </a:solidFill>
              </a:rPr>
              <a:t>本报告的信息均来源于公开资料，我公司对这些信息的准确性和完整性不作任何保证，也不保证所包含的信息和建议不会发生任何变化。我们力求报告内容的客观、公正，但报告中的任何观点、结论和建议仅供参考，不构成操作建议，投资者据此作出的任何投资决策与本公司和作者无关，由投资者自行承担结果。</a:t>
            </a:r>
          </a:p>
          <a:p>
            <a:pPr algn="l"/>
            <a:endParaRPr lang="zh-CN" altLang="en-US" sz="1600">
              <a:solidFill>
                <a:schemeClr val="bg1"/>
              </a:solidFill>
            </a:endParaRPr>
          </a:p>
          <a:p>
            <a:pPr algn="l"/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3776" y="3009034"/>
            <a:ext cx="8254557" cy="635635"/>
          </a:xfrm>
        </p:spPr>
        <p:txBody>
          <a:bodyPr/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近期宏观经济形势分析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1915" y="4641850"/>
            <a:ext cx="4563745" cy="495300"/>
          </a:xfrm>
        </p:spPr>
        <p:txBody>
          <a:bodyPr/>
          <a:lstStyle/>
          <a:p>
            <a:pPr algn="l"/>
            <a:r>
              <a:rPr lang="zh-CN" altLang="en-US" sz="1600" dirty="0" smtClean="0">
                <a:solidFill>
                  <a:schemeClr val="bg1"/>
                </a:solidFill>
              </a:rPr>
              <a:t>投研中心：孙连刚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</a:rPr>
              <a:t>投资咨询资格号</a:t>
            </a:r>
            <a:r>
              <a:rPr lang="zh-CN" altLang="en-US" sz="1600" dirty="0" smtClean="0">
                <a:solidFill>
                  <a:schemeClr val="bg1"/>
                </a:solidFill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</a:rPr>
              <a:t>Z0010869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algn="l"/>
            <a:r>
              <a:rPr lang="zh-CN" altLang="en-US" sz="1600" dirty="0">
                <a:solidFill>
                  <a:schemeClr val="bg1"/>
                </a:solidFill>
              </a:rPr>
              <a:t>日期</a:t>
            </a:r>
            <a:r>
              <a:rPr lang="zh-CN" altLang="en-US" sz="1600" dirty="0" smtClean="0">
                <a:solidFill>
                  <a:schemeClr val="bg1"/>
                </a:solidFill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</a:rPr>
              <a:t>2025.12.29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请务必阅读正文后免责声明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27505" y="2375535"/>
            <a:ext cx="2830195" cy="2167890"/>
            <a:chOff x="1765" y="3078"/>
            <a:chExt cx="5282" cy="4348"/>
          </a:xfrm>
        </p:grpSpPr>
        <p:sp>
          <p:nvSpPr>
            <p:cNvPr id="102" name="Freeform 5"/>
            <p:cNvSpPr/>
            <p:nvPr/>
          </p:nvSpPr>
          <p:spPr bwMode="auto">
            <a:xfrm>
              <a:off x="2693" y="3680"/>
              <a:ext cx="4354" cy="37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6387" tIns="33193" rIns="66387" bIns="33193" numCol="1" anchor="t" anchorCtr="0" compatLnSpc="1"/>
            <a:lstStyle/>
            <a:p>
              <a:endParaRPr lang="zh-CN" altLang="en-US" sz="2860" b="1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5"/>
            <p:cNvSpPr/>
            <p:nvPr/>
          </p:nvSpPr>
          <p:spPr bwMode="auto">
            <a:xfrm>
              <a:off x="1765" y="3078"/>
              <a:ext cx="4354" cy="37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61000"/>
                    <a:lumOff val="39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66700" dist="203200" dir="678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6387" tIns="33193" rIns="66387" bIns="33193" numCol="1" anchor="t" anchorCtr="0" compatLnSpc="1"/>
            <a:lstStyle/>
            <a:p>
              <a:endParaRPr lang="zh-CN" altLang="en-US" sz="2860" b="1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2693" y="4213"/>
              <a:ext cx="3225" cy="1499"/>
            </a:xfrm>
            <a:prstGeom prst="rect">
              <a:avLst/>
            </a:prstGeom>
          </p:spPr>
          <p:txBody>
            <a:bodyPr wrap="square" lIns="88494" tIns="44247" rIns="88494" bIns="44247">
              <a:spAutoFit/>
            </a:bodyPr>
            <a:lstStyle/>
            <a:p>
              <a:pPr defTabSz="1139190">
                <a:defRPr/>
              </a:pPr>
              <a:r>
                <a:rPr lang="zh-CN" altLang="en-US" sz="4285" b="1" kern="0" dirty="0">
                  <a:solidFill>
                    <a:srgbClr val="C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rPr>
                <a:t>目录</a:t>
              </a:r>
            </a:p>
          </p:txBody>
        </p:sp>
        <p:sp>
          <p:nvSpPr>
            <p:cNvPr id="105" name="Rectangle 4"/>
            <p:cNvSpPr txBox="1">
              <a:spLocks noChangeArrowheads="1"/>
            </p:cNvSpPr>
            <p:nvPr/>
          </p:nvSpPr>
          <p:spPr bwMode="auto">
            <a:xfrm>
              <a:off x="2215" y="5552"/>
              <a:ext cx="2913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6361" tIns="33180" rIns="66361" bIns="33180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anose="02010609030101010101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pPr>
                <a:defRPr/>
              </a:pPr>
              <a:r>
                <a:rPr lang="en-US" altLang="zh-CN" sz="1585" kern="0" dirty="0">
                  <a:solidFill>
                    <a:srgbClr val="C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ea"/>
                </a:rPr>
                <a:t>CONTENTS</a:t>
              </a:r>
              <a:endParaRPr lang="zh-CN" altLang="en-US" sz="1585" kern="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ea"/>
              </a:endParaRPr>
            </a:p>
          </p:txBody>
        </p:sp>
      </p:grpSp>
      <p:sp>
        <p:nvSpPr>
          <p:cNvPr id="85" name="六边形 84"/>
          <p:cNvSpPr/>
          <p:nvPr/>
        </p:nvSpPr>
        <p:spPr>
          <a:xfrm>
            <a:off x="5086350" y="2120900"/>
            <a:ext cx="4531783" cy="61785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6" name="六边形 85"/>
          <p:cNvSpPr/>
          <p:nvPr/>
        </p:nvSpPr>
        <p:spPr>
          <a:xfrm>
            <a:off x="5639434" y="2230120"/>
            <a:ext cx="3860165" cy="45021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5902959" y="2305685"/>
            <a:ext cx="3208655" cy="34403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美国主要经济数据及政策走向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" name="组合 105"/>
          <p:cNvGrpSpPr/>
          <p:nvPr/>
        </p:nvGrpSpPr>
        <p:grpSpPr>
          <a:xfrm rot="16200000">
            <a:off x="5264150" y="2093595"/>
            <a:ext cx="551815" cy="672465"/>
            <a:chOff x="8827058" y="3545365"/>
            <a:chExt cx="1224230" cy="1467105"/>
          </a:xfrm>
        </p:grpSpPr>
        <p:sp>
          <p:nvSpPr>
            <p:cNvPr id="107" name="Freeform 5"/>
            <p:cNvSpPr/>
            <p:nvPr/>
          </p:nvSpPr>
          <p:spPr bwMode="auto">
            <a:xfrm rot="5400000">
              <a:off x="8705620" y="3666802"/>
              <a:ext cx="1467105" cy="122423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8" name="Freeform 5"/>
            <p:cNvSpPr/>
            <p:nvPr/>
          </p:nvSpPr>
          <p:spPr bwMode="auto">
            <a:xfrm rot="5400000">
              <a:off x="8912024" y="3867514"/>
              <a:ext cx="995740" cy="84429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407025" y="2298065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en-US" altLang="zh-CN" sz="1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5360670" y="3128010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5374640" y="4067810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5093970" y="3058795"/>
            <a:ext cx="4524163" cy="61785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5647055" y="3168015"/>
            <a:ext cx="3852544" cy="45021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中国主要经济数据及政策走向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组合 105"/>
          <p:cNvGrpSpPr/>
          <p:nvPr/>
        </p:nvGrpSpPr>
        <p:grpSpPr>
          <a:xfrm rot="16200000">
            <a:off x="5271770" y="3030855"/>
            <a:ext cx="551815" cy="672465"/>
            <a:chOff x="8827058" y="3545365"/>
            <a:chExt cx="1224230" cy="1467105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8705620" y="3666802"/>
              <a:ext cx="1467105" cy="122423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8912024" y="3867514"/>
              <a:ext cx="995740" cy="84429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414645" y="3244850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en-US" altLang="zh-CN" sz="1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53050" y="4065905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5086350" y="3996055"/>
            <a:ext cx="4068445" cy="61785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5639435" y="4105910"/>
            <a:ext cx="3472180" cy="45021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87" tIns="33193" rIns="66387" bIns="33193" rtlCol="0" anchor="ctr"/>
          <a:lstStyle/>
          <a:p>
            <a:pPr algn="ctr"/>
            <a:endParaRPr lang="zh-CN" altLang="en-US" sz="286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6" name="组合 105"/>
          <p:cNvGrpSpPr/>
          <p:nvPr/>
        </p:nvGrpSpPr>
        <p:grpSpPr>
          <a:xfrm rot="16200000">
            <a:off x="5264150" y="3968750"/>
            <a:ext cx="551815" cy="672465"/>
            <a:chOff x="8827058" y="3545365"/>
            <a:chExt cx="1224230" cy="1467105"/>
          </a:xfrm>
        </p:grpSpPr>
        <p:sp>
          <p:nvSpPr>
            <p:cNvPr id="17" name="Freeform 5"/>
            <p:cNvSpPr/>
            <p:nvPr/>
          </p:nvSpPr>
          <p:spPr bwMode="auto">
            <a:xfrm rot="5400000">
              <a:off x="8705620" y="3666802"/>
              <a:ext cx="1467105" cy="122423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5400000">
              <a:off x="8912024" y="3867514"/>
              <a:ext cx="995740" cy="84429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72578" tIns="36288" rIns="72578" bIns="36288" numCol="1" anchor="t" anchorCtr="0" compatLnSpc="1"/>
            <a:lstStyle/>
            <a:p>
              <a:endParaRPr lang="zh-CN" altLang="en-US" sz="286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414645" y="4185285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 smtClean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en-US" altLang="zh-CN" sz="19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009005" y="4196715"/>
            <a:ext cx="2388235" cy="311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投资</a:t>
            </a:r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机会展望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74640" y="5026025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53050" y="5023485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406390" y="5140325"/>
            <a:ext cx="365125" cy="358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19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268085" y="5086350"/>
            <a:ext cx="2388235" cy="311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纯碱后市展望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353050" y="5619750"/>
            <a:ext cx="365125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6387" tIns="33193" rIns="66387" bIns="33193">
            <a:spAutoFit/>
          </a:bodyPr>
          <a:lstStyle/>
          <a:p>
            <a:r>
              <a:rPr lang="en-US" altLang="zh-CN" sz="286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286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07160" y="400685"/>
            <a:ext cx="19284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华文细黑" panose="02010600040101010101" charset="-122"/>
                <a:ea typeface="华文细黑" panose="02010600040101010101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0803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5467" y="414867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美国通胀与失业率数据变化趋势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1" y="888999"/>
            <a:ext cx="10333037" cy="467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8255" y="5762655"/>
            <a:ext cx="105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月，美国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2.7%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；美国失业率为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4.6%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2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5467" y="414867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年美联储主席更替及影响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8332" y="862169"/>
            <a:ext cx="9516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现任美联储主席杰罗姆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鲍威尔的主席任期将于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月届满，具体日期是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日。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根据美国法律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，总统特朗普将在鲍威尔任期结束前数月提名继任者。这个提名需要经过美国参议院的听证和投票确认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。预计特朗普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预计将在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月公布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最终的提名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人选，目前热门候选人如下：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47846"/>
              </p:ext>
            </p:extLst>
          </p:nvPr>
        </p:nvGraphicFramePr>
        <p:xfrm>
          <a:off x="1316565" y="2286000"/>
          <a:ext cx="9258300" cy="3453605"/>
        </p:xfrm>
        <a:graphic>
          <a:graphicData uri="http://schemas.openxmlformats.org/drawingml/2006/table">
            <a:tbl>
              <a:tblPr/>
              <a:tblGrid>
                <a:gridCol w="2314575"/>
                <a:gridCol w="2314575"/>
                <a:gridCol w="2314575"/>
                <a:gridCol w="2314575"/>
              </a:tblGrid>
              <a:tr h="4976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候选人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当前</a:t>
                      </a:r>
                      <a:r>
                        <a:rPr lang="en-US" altLang="zh-CN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/</a:t>
                      </a:r>
                      <a:r>
                        <a:rPr lang="zh-CN" altLang="en-US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曾任职务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主要背景与标签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与白宫关系及最新动向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56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凯文</a:t>
                      </a:r>
                      <a:r>
                        <a:rPr lang="en-US" altLang="zh-CN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·</a:t>
                      </a:r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沃什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0F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F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F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美联储前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理事</a:t>
                      </a:r>
                      <a:endParaRPr lang="en-US" altLang="zh-CN" sz="1100" b="0" i="0" u="none" strike="noStrike" dirty="0">
                        <a:solidFill>
                          <a:srgbClr val="0F1115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0F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F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F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标准的华尔街精英出身，曾是美联储史上最年轻的理事之一。政策上被视为</a:t>
                      </a:r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鹰派改革者</a:t>
                      </a:r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，主张美联储应缩减职能、大力“缩表”，认为控制通胀是其核心使命。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F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近期势头强劲，被特朗普公开称为“头号候选人”。他获得了财长贝森特和部分华尔街人士的背书。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06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凯文</a:t>
                      </a:r>
                      <a:r>
                        <a:rPr lang="en-US" altLang="zh-CN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·</a:t>
                      </a:r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哈西特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80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0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F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80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白宫国家经济委员会主任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80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FF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保守派经济学家，长期担任特朗普的经济顾问，被视为</a:t>
                      </a:r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忠诚的鸽派</a:t>
                      </a:r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，被认为会配合白宫的降息需求。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0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0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曾是早期领跑者，但近期支持率有所下滑。他近期强调美联储独立性重要性的表态，可能影响了特朗普对他的看法。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0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0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80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963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克里斯托弗</a:t>
                      </a:r>
                      <a:r>
                        <a:rPr lang="en-US" altLang="zh-CN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·</a:t>
                      </a:r>
                      <a:r>
                        <a:rPr lang="zh-CN" altLang="en-US" sz="1100" b="1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沃勒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41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41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80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41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现任美联储理事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41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0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80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美联储内部候选人，精通央行运作。政策立场相对</a:t>
                      </a:r>
                      <a:r>
                        <a:rPr lang="zh-CN" altLang="en-US" sz="1100" b="1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折中</a:t>
                      </a:r>
                      <a:r>
                        <a:rPr lang="zh-CN" altLang="en-US" sz="1100" b="0" i="0" u="none" strike="noStrike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，是现任理事中较早主张降息的，但也坚定捍卫美联储独立性。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80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4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0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4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F1115"/>
                          </a:solidFill>
                          <a:effectLst/>
                          <a:latin typeface="Segoe UI"/>
                        </a:rPr>
                        <a:t>被视为一匹“黑马”。他近期与特朗普进行了会面，但被认为可能因不够“鸽派”而缺乏白宫青睐。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04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80D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4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61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5467" y="414867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储政策与美元趋势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07534"/>
            <a:ext cx="10256837" cy="384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66788" y="5047101"/>
            <a:ext cx="10590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年美联储降息三次，合计降息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个基点，目前美联邦基金目标利率在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3.5%-3.75%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；美元指数从年初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108.48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降至目前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附近。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年美联储将继续降息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次，美利率水平降至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附近；美元继续走弱。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20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6733" y="1308080"/>
            <a:ext cx="10100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要继续实施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适度宽松的货币政策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促进经济稳定增长、物价合理回升作为货币政策的重要考量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，灵活高效运用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降准降息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等多种政策工具，保持流动性充裕，畅通货币政策传导机制，引导金融机构加力支持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扩大内需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、科技创新、中小微企业等重点领域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要继续实施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更加积极的财政政策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保持必要的财政赤字、债务总规模和支出总量，加强财政科学管理，优化财政支出结构，规范税收优惠、财政补贴政策。重视解决地方财政困难，兜牢基层“三保”底线。严肃财经纪律，坚持党政机关过紧日子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5467" y="414867"/>
            <a:ext cx="381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中央经济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工作会议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政策定调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20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5" y="1134532"/>
            <a:ext cx="5466995" cy="367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07" y="1134532"/>
            <a:ext cx="5347914" cy="367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5467" y="414867"/>
            <a:ext cx="381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中国货币政策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利率水平变化趋势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3521" y="4937034"/>
            <a:ext cx="10590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年中国央行降息一次，降息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个百分点，截止目前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年期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LPR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利率水平为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3.5%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年期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LPR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利率水平为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年中国央行降准一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，大中型金融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机构存款准备金率下调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百分点，截止目前大型银行法定存款准备金率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7.5%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，中型银行存款准备金率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5.5%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，小型银行存款准备金率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70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请务必阅读正文后免责声明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5467" y="414867"/>
            <a:ext cx="381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中国贸易顺差额近年持续扩大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0" y="1086186"/>
            <a:ext cx="10737703" cy="478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70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1943</Words>
  <Application>Microsoft Office PowerPoint</Application>
  <PresentationFormat>自定义</PresentationFormat>
  <Paragraphs>90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</vt:lpstr>
      <vt:lpstr>PowerPoint 演示文稿</vt:lpstr>
      <vt:lpstr>近期宏观经济形势分析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江海汇鑫期货-盐化工周报</dc:title>
  <dc:creator>Administrator</dc:creator>
  <cp:lastModifiedBy>Administrator</cp:lastModifiedBy>
  <cp:revision>575</cp:revision>
  <dcterms:created xsi:type="dcterms:W3CDTF">2023-12-11T06:51:00Z</dcterms:created>
  <dcterms:modified xsi:type="dcterms:W3CDTF">2025-12-29T00:23:08Z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5163FE549441475D9096F81FE77A463F</vt:lpwstr>
  </property>
  <property fmtid="{D5CDD505-2E9C-101B-9397-08002B2CF9AE}" pid="3" name="KSOProductBuildVer">
    <vt:lpwstr>2052-11.8.6.11825</vt:lpwstr>
  </property>
</Properties>
</file>